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4" r:id="rId3"/>
    <p:sldId id="300" r:id="rId4"/>
    <p:sldId id="293" r:id="rId5"/>
    <p:sldId id="291" r:id="rId6"/>
    <p:sldId id="287" r:id="rId7"/>
    <p:sldId id="290" r:id="rId8"/>
    <p:sldId id="292" r:id="rId9"/>
    <p:sldId id="305" r:id="rId10"/>
    <p:sldId id="296" r:id="rId11"/>
    <p:sldId id="308" r:id="rId12"/>
    <p:sldId id="297" r:id="rId13"/>
    <p:sldId id="298" r:id="rId14"/>
    <p:sldId id="299" r:id="rId15"/>
    <p:sldId id="306" r:id="rId16"/>
    <p:sldId id="307" r:id="rId17"/>
    <p:sldId id="295" r:id="rId18"/>
    <p:sldId id="301" r:id="rId19"/>
    <p:sldId id="302" r:id="rId20"/>
    <p:sldId id="309" r:id="rId21"/>
    <p:sldId id="304" r:id="rId22"/>
  </p:sldIdLst>
  <p:sldSz cx="9144000" cy="5143500" type="screen16x9"/>
  <p:notesSz cx="6858000" cy="9144000"/>
  <p:embeddedFontLst>
    <p:embeddedFont>
      <p:font typeface="Dosis Light" panose="020B0604020202020204" charset="-18"/>
      <p:regular r:id="rId24"/>
      <p:bold r:id="rId25"/>
    </p:embeddedFont>
    <p:embeddedFont>
      <p:font typeface="Titillium Web Light" panose="020B0604020202020204" charset="-18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97F"/>
    <a:srgbClr val="0B8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72D562-7238-410E-BCD9-462B8E285BA1}">
  <a:tblStyle styleId="{9E72D562-7238-410E-BCD9-462B8E285BA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7" autoAdjust="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47970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661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6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468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000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49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566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793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74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387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2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28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282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003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94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25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49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276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60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74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078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62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7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7"/>
            <a:ext cx="2309843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7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7"/>
            <a:ext cx="2309819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0" y="4720200"/>
            <a:ext cx="680767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r>
              <a:rPr lang="en" dirty="0" smtClean="0"/>
              <a:t>/10</a:t>
            </a:r>
            <a:endParaRPr lang="en" dirty="0"/>
          </a:p>
        </p:txBody>
      </p:sp>
      <p:sp>
        <p:nvSpPr>
          <p:cNvPr id="279" name="Shape 2678"/>
          <p:cNvSpPr txBox="1">
            <a:spLocks noGrp="1"/>
          </p:cNvSpPr>
          <p:nvPr>
            <p:ph type="body" idx="13" hasCustomPrompt="1"/>
          </p:nvPr>
        </p:nvSpPr>
        <p:spPr>
          <a:xfrm>
            <a:off x="772297" y="4761156"/>
            <a:ext cx="6759300" cy="31168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 baseline="0"/>
            </a:lvl1pPr>
          </a:lstStyle>
          <a:p>
            <a:r>
              <a:rPr lang="en-US" dirty="0" err="1" smtClean="0"/>
              <a:t>Razvoj</a:t>
            </a:r>
            <a:r>
              <a:rPr lang="en-US" dirty="0" smtClean="0"/>
              <a:t> Sistema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udaljeno</a:t>
            </a:r>
            <a:r>
              <a:rPr lang="en-US" dirty="0" smtClean="0"/>
              <a:t> </a:t>
            </a:r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robotskom</a:t>
            </a:r>
            <a:r>
              <a:rPr lang="en-US" dirty="0" smtClean="0"/>
              <a:t> </a:t>
            </a:r>
            <a:r>
              <a:rPr lang="en-US" dirty="0" err="1" smtClean="0"/>
              <a:t>platformom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  <a:endParaRPr lang="en">
              <a:solidFill>
                <a:srgbClr val="80BFB7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D3EBD5"/>
              </a:buClr>
              <a:buSzPct val="1000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200" smtClean="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pPr/>
              <a:t>‹#›</a:t>
            </a:fld>
            <a:r>
              <a:rPr lang="en" sz="1200" dirty="0" smtClean="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/10</a:t>
            </a:r>
            <a:endParaRPr lang="en" sz="1200" dirty="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575487" y="4779681"/>
            <a:ext cx="538754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Razvoj</a:t>
            </a:r>
            <a:r>
              <a:rPr lang="en-US" dirty="0" smtClean="0"/>
              <a:t> Sistema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udaljeno</a:t>
            </a:r>
            <a:r>
              <a:rPr lang="en-US" dirty="0" smtClean="0"/>
              <a:t> </a:t>
            </a:r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robotskom</a:t>
            </a:r>
            <a:r>
              <a:rPr lang="en-US" dirty="0" smtClean="0"/>
              <a:t> </a:t>
            </a:r>
            <a:r>
              <a:rPr lang="en-US" dirty="0" err="1" smtClean="0"/>
              <a:t>platformom</a:t>
            </a:r>
            <a:endParaRPr lang="sr-Latn-R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7" r:id="rId5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539430" y="696425"/>
            <a:ext cx="561927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200" dirty="0" smtClean="0"/>
              <a:t>Razvoj sistema za udaljeno upravljanje robotskom platformom</a:t>
            </a:r>
            <a:endParaRPr lang="en" sz="3200" dirty="0"/>
          </a:p>
        </p:txBody>
      </p:sp>
      <p:sp>
        <p:nvSpPr>
          <p:cNvPr id="6" name="Shape 3836"/>
          <p:cNvSpPr txBox="1">
            <a:spLocks/>
          </p:cNvSpPr>
          <p:nvPr/>
        </p:nvSpPr>
        <p:spPr>
          <a:xfrm>
            <a:off x="4269596" y="3190741"/>
            <a:ext cx="1684073" cy="690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ct val="100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algn="ctr"/>
            <a:r>
              <a:rPr lang="en-US" sz="1600" dirty="0"/>
              <a:t>s</a:t>
            </a:r>
            <a:r>
              <a:rPr lang="en" sz="1600" dirty="0" smtClean="0"/>
              <a:t>tudent</a:t>
            </a:r>
          </a:p>
          <a:p>
            <a:pPr algn="ctr"/>
            <a:r>
              <a:rPr lang="en" sz="1600" dirty="0" smtClean="0"/>
              <a:t>Nemanja Stojoski</a:t>
            </a:r>
          </a:p>
          <a:p>
            <a:pPr algn="ctr"/>
            <a:r>
              <a:rPr lang="en" sz="1600" dirty="0" smtClean="0"/>
              <a:t>0041/2013</a:t>
            </a:r>
            <a:endParaRPr lang="en" sz="1600" dirty="0"/>
          </a:p>
        </p:txBody>
      </p:sp>
      <p:sp>
        <p:nvSpPr>
          <p:cNvPr id="7" name="Shape 3836"/>
          <p:cNvSpPr txBox="1">
            <a:spLocks/>
          </p:cNvSpPr>
          <p:nvPr/>
        </p:nvSpPr>
        <p:spPr>
          <a:xfrm>
            <a:off x="744460" y="3190742"/>
            <a:ext cx="1684073" cy="690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ct val="100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algn="ctr"/>
            <a:r>
              <a:rPr lang="en-US" sz="1600" dirty="0" smtClean="0"/>
              <a:t>mentor</a:t>
            </a:r>
            <a:endParaRPr lang="en" sz="1600" dirty="0" smtClean="0"/>
          </a:p>
          <a:p>
            <a:pPr algn="ctr"/>
            <a:r>
              <a:rPr lang="sr-Latn-RS" sz="1600" dirty="0"/>
              <a:t>d</a:t>
            </a:r>
            <a:r>
              <a:rPr lang="en" sz="1600" dirty="0" smtClean="0"/>
              <a:t>r </a:t>
            </a:r>
            <a:r>
              <a:rPr lang="sr-Latn-RS" sz="1600" dirty="0" smtClean="0"/>
              <a:t>Đorđe Đurđević</a:t>
            </a:r>
            <a:endParaRPr lang="en" sz="1600" dirty="0"/>
          </a:p>
        </p:txBody>
      </p:sp>
      <p:sp>
        <p:nvSpPr>
          <p:cNvPr id="10" name="Shape 3836"/>
          <p:cNvSpPr txBox="1">
            <a:spLocks/>
          </p:cNvSpPr>
          <p:nvPr/>
        </p:nvSpPr>
        <p:spPr>
          <a:xfrm>
            <a:off x="2210836" y="4032569"/>
            <a:ext cx="2276457" cy="690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ct val="100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algn="ctr"/>
            <a:r>
              <a:rPr lang="sr-Latn-RS" sz="1600" dirty="0" smtClean="0"/>
              <a:t>Elektrotehnički Fakultet</a:t>
            </a:r>
            <a:endParaRPr lang="en" sz="1600" dirty="0" smtClean="0"/>
          </a:p>
          <a:p>
            <a:pPr algn="ctr"/>
            <a:r>
              <a:rPr lang="sr-Latn-RS" sz="1600" dirty="0" smtClean="0"/>
              <a:t>Jul 2017</a:t>
            </a:r>
            <a:endParaRPr lang="e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121785"/>
            <a:ext cx="6761100" cy="2285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-US" sz="2000" dirty="0" smtClean="0"/>
              <a:t>Arduino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sz="2000" dirty="0" smtClean="0"/>
              <a:t>Raspberry Pi</a:t>
            </a:r>
            <a:endParaRPr lang="sr-Latn-RS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-US" sz="2000" dirty="0" err="1" smtClean="0"/>
              <a:t>Senzor</a:t>
            </a:r>
            <a:r>
              <a:rPr lang="en-US" sz="2000" dirty="0" smtClean="0"/>
              <a:t> </a:t>
            </a:r>
            <a:r>
              <a:rPr lang="en-US" sz="2000" dirty="0" err="1" smtClean="0"/>
              <a:t>udaljenosti</a:t>
            </a:r>
            <a:endParaRPr lang="sr-Latn-RS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-US" sz="2000" dirty="0" err="1" smtClean="0"/>
              <a:t>Ostale</a:t>
            </a:r>
            <a:r>
              <a:rPr lang="en-US" sz="2000" dirty="0" smtClean="0"/>
              <a:t> </a:t>
            </a:r>
            <a:r>
              <a:rPr lang="en-US" sz="2000" dirty="0" err="1" smtClean="0"/>
              <a:t>komponente</a:t>
            </a:r>
            <a:endParaRPr lang="en" sz="2000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0" y="4720200"/>
            <a:ext cx="62676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sp>
        <p:nvSpPr>
          <p:cNvPr id="6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" dirty="0"/>
              <a:t>Arhitektura hardvera</a:t>
            </a:r>
          </a:p>
        </p:txBody>
      </p:sp>
    </p:spTree>
    <p:extLst>
      <p:ext uri="{BB962C8B-B14F-4D97-AF65-F5344CB8AC3E}">
        <p14:creationId xmlns:p14="http://schemas.microsoft.com/office/powerpoint/2010/main" val="365676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908388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11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95" y="1415561"/>
            <a:ext cx="5856307" cy="3294173"/>
          </a:xfrm>
          <a:prstGeom prst="rect">
            <a:avLst/>
          </a:prstGeom>
        </p:spPr>
      </p:pic>
      <p:sp>
        <p:nvSpPr>
          <p:cNvPr id="9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" dirty="0"/>
              <a:t>Arhitektura hardvera</a:t>
            </a:r>
          </a:p>
        </p:txBody>
      </p:sp>
    </p:spTree>
    <p:extLst>
      <p:ext uri="{BB962C8B-B14F-4D97-AF65-F5344CB8AC3E}">
        <p14:creationId xmlns:p14="http://schemas.microsoft.com/office/powerpoint/2010/main" val="78161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299" y="1223355"/>
            <a:ext cx="6761100" cy="27858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-US" dirty="0" smtClean="0"/>
              <a:t>Arduino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Raspberry Pi</a:t>
            </a:r>
            <a:endParaRPr lang="sr-Latn-R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Web</a:t>
            </a:r>
            <a:endParaRPr lang="en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626768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12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sp>
        <p:nvSpPr>
          <p:cNvPr id="6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" dirty="0"/>
              <a:t>Arhitektura </a:t>
            </a:r>
            <a:r>
              <a:rPr lang="sr-Latn-RS" dirty="0" smtClean="0"/>
              <a:t>softvera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172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299" y="1180085"/>
            <a:ext cx="3268221" cy="32435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-US" sz="2000" dirty="0" smtClean="0"/>
              <a:t>C++</a:t>
            </a:r>
          </a:p>
          <a:p>
            <a:pPr marL="457200" indent="-228600"/>
            <a:r>
              <a:rPr lang="en-US" sz="2000" dirty="0" smtClean="0"/>
              <a:t>setup()</a:t>
            </a:r>
            <a:endParaRPr lang="en-US" sz="2000" dirty="0"/>
          </a:p>
          <a:p>
            <a:pPr marL="457200" indent="-228600"/>
            <a:r>
              <a:rPr lang="en-US" sz="2000" dirty="0" smtClean="0"/>
              <a:t>loop()</a:t>
            </a:r>
          </a:p>
          <a:p>
            <a:pPr marL="864000" lvl="1" indent="-342900"/>
            <a:r>
              <a:rPr lang="sr-Latn-RS" sz="2000" dirty="0" smtClean="0"/>
              <a:t>p</a:t>
            </a:r>
            <a:r>
              <a:rPr lang="en-US" sz="2000" dirty="0" err="1" smtClean="0"/>
              <a:t>rovera</a:t>
            </a:r>
            <a:r>
              <a:rPr lang="en-US" sz="2000" dirty="0" smtClean="0"/>
              <a:t> </a:t>
            </a:r>
            <a:r>
              <a:rPr lang="en-US" sz="2000" dirty="0" err="1" smtClean="0"/>
              <a:t>udaljenosti</a:t>
            </a:r>
            <a:endParaRPr lang="en-US" sz="2000" dirty="0" smtClean="0"/>
          </a:p>
          <a:p>
            <a:pPr marL="864000" lvl="1" indent="-342900"/>
            <a:r>
              <a:rPr lang="sr-Latn-RS" sz="2000" dirty="0"/>
              <a:t>h</a:t>
            </a:r>
            <a:r>
              <a:rPr lang="en-US" sz="2000" dirty="0" err="1" smtClean="0"/>
              <a:t>eartbeat</a:t>
            </a:r>
            <a:endParaRPr lang="en-US" sz="2000" dirty="0" smtClean="0"/>
          </a:p>
          <a:p>
            <a:pPr marL="864000" lvl="1" indent="-342900"/>
            <a:r>
              <a:rPr lang="sr-Latn-RS" sz="2000" dirty="0" err="1"/>
              <a:t>i</a:t>
            </a:r>
            <a:r>
              <a:rPr lang="en-US" sz="2000" dirty="0" err="1" smtClean="0"/>
              <a:t>zvr</a:t>
            </a:r>
            <a:r>
              <a:rPr lang="sr-Latn-RS" sz="2000" dirty="0" smtClean="0"/>
              <a:t>šavanje komandi</a:t>
            </a:r>
            <a:endParaRPr lang="en-US" sz="2000" dirty="0" smtClean="0"/>
          </a:p>
          <a:p>
            <a:pPr marL="571500" lvl="7" indent="-342900"/>
            <a:endParaRPr lang="en" dirty="0"/>
          </a:p>
          <a:p>
            <a:pPr marL="571500" indent="-342900"/>
            <a:endParaRPr lang="en-US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626768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13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63" y="472286"/>
            <a:ext cx="2404680" cy="4247914"/>
          </a:xfrm>
          <a:prstGeom prst="rect">
            <a:avLst/>
          </a:prstGeom>
        </p:spPr>
      </p:pic>
      <p:sp>
        <p:nvSpPr>
          <p:cNvPr id="8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Arduino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89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234072"/>
            <a:ext cx="3498280" cy="27858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sr-Latn-RS" sz="2000" dirty="0" smtClean="0"/>
              <a:t>Python</a:t>
            </a:r>
          </a:p>
          <a:p>
            <a:pPr marL="457200" indent="-228600"/>
            <a:r>
              <a:rPr lang="sr-Latn-RS" sz="2000" dirty="0" smtClean="0"/>
              <a:t>Najveći deo koda</a:t>
            </a:r>
          </a:p>
          <a:p>
            <a:pPr marL="457200" indent="-228600"/>
            <a:r>
              <a:rPr lang="sr-Latn-RS" sz="2000" dirty="0" smtClean="0"/>
              <a:t>Pokreće</a:t>
            </a:r>
            <a:r>
              <a:rPr lang="en-US" sz="2000" dirty="0"/>
              <a:t> </a:t>
            </a:r>
            <a:r>
              <a:rPr lang="sr-Latn-RS" sz="2000" dirty="0" smtClean="0"/>
              <a:t>HTTP server</a:t>
            </a:r>
          </a:p>
          <a:p>
            <a:pPr marL="457200" indent="-228600"/>
            <a:r>
              <a:rPr lang="sr-Latn-RS" sz="2000" dirty="0" smtClean="0"/>
              <a:t>Tumači zahteve korisnika</a:t>
            </a:r>
          </a:p>
          <a:p>
            <a:pPr marL="457200" indent="-228600"/>
            <a:r>
              <a:rPr lang="sr-Latn-RS" sz="2000" dirty="0" smtClean="0"/>
              <a:t>Šalje komande Arduino</a:t>
            </a:r>
            <a:r>
              <a:rPr lang="en-US" sz="2000" dirty="0" smtClean="0"/>
              <a:t>-u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0" y="4720200"/>
            <a:ext cx="62676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87" y="612704"/>
            <a:ext cx="2815137" cy="4107496"/>
          </a:xfrm>
          <a:prstGeom prst="rect">
            <a:avLst/>
          </a:prstGeom>
        </p:spPr>
      </p:pic>
      <p:sp>
        <p:nvSpPr>
          <p:cNvPr id="9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Raspberry Pi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9970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299" y="1206397"/>
            <a:ext cx="3156388" cy="9901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-US" sz="2000" dirty="0" smtClean="0"/>
              <a:t>HTML, CSS, J</a:t>
            </a:r>
            <a:r>
              <a:rPr lang="sr-Latn-RS" sz="2000" dirty="0" smtClean="0"/>
              <a:t>ava</a:t>
            </a:r>
            <a:r>
              <a:rPr lang="en-US" sz="2000" dirty="0" smtClean="0"/>
              <a:t>S</a:t>
            </a:r>
            <a:r>
              <a:rPr lang="sr-Latn-RS" sz="2000" dirty="0" smtClean="0"/>
              <a:t>cript</a:t>
            </a:r>
          </a:p>
          <a:p>
            <a:pPr marL="457200" indent="-228600"/>
            <a:r>
              <a:rPr lang="sr-Latn-RS" sz="2000" dirty="0"/>
              <a:t>Šalje AJAX zahteve Pi</a:t>
            </a:r>
            <a:r>
              <a:rPr lang="en-US" sz="2000" dirty="0" smtClean="0"/>
              <a:t>-u</a:t>
            </a:r>
            <a:endParaRPr lang="en-US" dirty="0" smtClean="0"/>
          </a:p>
          <a:p>
            <a:pPr marL="571500" lvl="7" indent="-342900"/>
            <a:endParaRPr lang="en" dirty="0"/>
          </a:p>
          <a:p>
            <a:pPr marL="571500" indent="-342900"/>
            <a:endParaRPr lang="en-US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0" y="4720200"/>
            <a:ext cx="62676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15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34" y="2691841"/>
            <a:ext cx="1836279" cy="2022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60" y="294689"/>
            <a:ext cx="3551850" cy="4425511"/>
          </a:xfrm>
          <a:prstGeom prst="rect">
            <a:avLst/>
          </a:prstGeom>
        </p:spPr>
      </p:pic>
      <p:sp>
        <p:nvSpPr>
          <p:cNvPr id="12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Web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318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1" y="1176341"/>
            <a:ext cx="3062176" cy="1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-US" sz="2000" dirty="0" smtClean="0"/>
              <a:t>MJPEG</a:t>
            </a:r>
          </a:p>
          <a:p>
            <a:pPr marL="457200" indent="-228600"/>
            <a:r>
              <a:rPr lang="en-US" sz="2000" dirty="0" err="1" smtClean="0"/>
              <a:t>Bolji</a:t>
            </a:r>
            <a:r>
              <a:rPr lang="en-US" sz="2000" dirty="0" smtClean="0"/>
              <a:t> </a:t>
            </a:r>
            <a:r>
              <a:rPr lang="en-US" sz="2000" dirty="0" err="1" smtClean="0"/>
              <a:t>kvalitet</a:t>
            </a:r>
            <a:r>
              <a:rPr lang="en-US" sz="2000" dirty="0" smtClean="0"/>
              <a:t> </a:t>
            </a:r>
            <a:r>
              <a:rPr lang="en-US" sz="2000" dirty="0" err="1" smtClean="0"/>
              <a:t>slike</a:t>
            </a:r>
            <a:r>
              <a:rPr lang="en-US" sz="2000" dirty="0" smtClean="0"/>
              <a:t> </a:t>
            </a:r>
            <a:r>
              <a:rPr lang="en-US" sz="2000" dirty="0" err="1" smtClean="0"/>
              <a:t>nego</a:t>
            </a:r>
            <a:r>
              <a:rPr lang="en-US" sz="2000" dirty="0" smtClean="0"/>
              <a:t> H.264</a:t>
            </a:r>
            <a:r>
              <a:rPr lang="sr-Latn-RS" sz="2000" dirty="0" smtClean="0"/>
              <a:t> </a:t>
            </a:r>
            <a:r>
              <a:rPr lang="en-US" sz="2000" dirty="0" smtClean="0"/>
              <a:t>(MPEG-4)</a:t>
            </a:r>
          </a:p>
          <a:p>
            <a:pPr marL="457200" indent="-228600"/>
            <a:r>
              <a:rPr lang="en-US" sz="2000" dirty="0" err="1" smtClean="0"/>
              <a:t>Ve</a:t>
            </a:r>
            <a:r>
              <a:rPr lang="sr-Latn-RS" sz="2000" dirty="0" smtClean="0"/>
              <a:t>ći saobraćaj</a:t>
            </a:r>
            <a:endParaRPr lang="en-US" sz="2000" dirty="0" smtClean="0"/>
          </a:p>
          <a:p>
            <a:pPr marL="571500" lvl="7" indent="-342900"/>
            <a:endParaRPr lang="en" dirty="0"/>
          </a:p>
          <a:p>
            <a:pPr marL="571500" indent="-342900"/>
            <a:endParaRPr lang="en-US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62677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16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92" y="2787969"/>
            <a:ext cx="2486193" cy="1922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477" y="855738"/>
            <a:ext cx="3698923" cy="3864462"/>
          </a:xfrm>
          <a:prstGeom prst="rect">
            <a:avLst/>
          </a:prstGeom>
        </p:spPr>
      </p:pic>
      <p:sp>
        <p:nvSpPr>
          <p:cNvPr id="8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Video streaming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27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1833489" y="4110522"/>
            <a:ext cx="4530721" cy="3233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sr-Latn-RS" sz="1400" dirty="0" smtClean="0"/>
              <a:t>Logovanje na Raspberry Pi i pokretanje servera</a:t>
            </a:r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0" y="4720200"/>
            <a:ext cx="638673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17</a:t>
            </a:fld>
            <a:r>
              <a:rPr lang="en" dirty="0"/>
              <a:t>/21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89" y="1236627"/>
            <a:ext cx="4530722" cy="28600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12134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sp>
        <p:nvSpPr>
          <p:cNvPr id="9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Korišćenje sistema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8666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1833484" y="4179984"/>
            <a:ext cx="4530721" cy="3233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sr-Latn-RS" sz="1400" dirty="0" smtClean="0"/>
              <a:t>Korisnički interfejs</a:t>
            </a:r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67814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18</a:t>
            </a:fld>
            <a:r>
              <a:rPr lang="en" dirty="0"/>
              <a:t>/21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02" y="1056301"/>
            <a:ext cx="5855687" cy="31718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12132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sp>
        <p:nvSpPr>
          <p:cNvPr id="9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Korišćenje sistema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3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1833485" y="4178712"/>
            <a:ext cx="4530721" cy="3233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dirty="0" err="1" smtClean="0"/>
              <a:t>Prikaz</a:t>
            </a:r>
            <a:r>
              <a:rPr lang="en-US" sz="1400" dirty="0" smtClean="0"/>
              <a:t> </a:t>
            </a:r>
            <a:r>
              <a:rPr lang="en-US" sz="1400" dirty="0" err="1" smtClean="0"/>
              <a:t>sa</a:t>
            </a:r>
            <a:r>
              <a:rPr lang="en-US" sz="1400" dirty="0" smtClean="0"/>
              <a:t> </a:t>
            </a:r>
            <a:r>
              <a:rPr lang="en-US" sz="1400" dirty="0" err="1" smtClean="0"/>
              <a:t>kamere</a:t>
            </a:r>
            <a:r>
              <a:rPr 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</a:t>
            </a:r>
            <a:r>
              <a:rPr lang="en-US" sz="1400" dirty="0" err="1" smtClean="0"/>
              <a:t>kontrola</a:t>
            </a:r>
            <a:r>
              <a:rPr lang="en-US" sz="1400" dirty="0" smtClean="0"/>
              <a:t> </a:t>
            </a:r>
            <a:r>
              <a:rPr lang="en-US" sz="1400" dirty="0" err="1" smtClean="0"/>
              <a:t>pomo</a:t>
            </a:r>
            <a:r>
              <a:rPr lang="sr-Latn-RS" sz="1400" dirty="0" smtClean="0"/>
              <a:t>ću narukvice</a:t>
            </a:r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0" y="4720200"/>
            <a:ext cx="789977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r>
              <a:rPr lang="en" dirty="0"/>
              <a:t>/21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0"/>
          <a:stretch/>
        </p:blipFill>
        <p:spPr>
          <a:xfrm>
            <a:off x="1173815" y="1058845"/>
            <a:ext cx="5850062" cy="3166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12132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sp>
        <p:nvSpPr>
          <p:cNvPr id="9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Korišćenje sistema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4390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203627"/>
            <a:ext cx="6761100" cy="229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sr-Latn-RS" sz="2000" dirty="0" smtClean="0"/>
              <a:t>Uvod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r-Latn-RS" sz="2000" dirty="0" smtClean="0"/>
              <a:t>Ciljevi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r-Latn-RS" sz="2000" dirty="0" smtClean="0"/>
              <a:t>Pregled postojećih rešenja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r-Latn-RS" sz="2000" dirty="0" smtClean="0"/>
              <a:t>Opis sistema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r-Latn-RS" sz="2000" dirty="0" smtClean="0"/>
              <a:t>Zaključak</a:t>
            </a:r>
            <a:endParaRPr lang="en" sz="2000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r>
              <a:rPr lang="en" dirty="0" smtClean="0"/>
              <a:t>/21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sp>
        <p:nvSpPr>
          <p:cNvPr id="7" name="Shape 3870"/>
          <p:cNvSpPr txBox="1">
            <a:spLocks noGrp="1"/>
          </p:cNvSpPr>
          <p:nvPr>
            <p:ph type="title"/>
          </p:nvPr>
        </p:nvSpPr>
        <p:spPr>
          <a:xfrm>
            <a:off x="640231" y="264385"/>
            <a:ext cx="67611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Sadr</a:t>
            </a:r>
            <a:r>
              <a:rPr lang="sr-Latn-RS" dirty="0" smtClean="0"/>
              <a:t>žaj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0169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73735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20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sp>
        <p:nvSpPr>
          <p:cNvPr id="6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Zaključak</a:t>
            </a:r>
            <a:endParaRPr lang="en" dirty="0"/>
          </a:p>
        </p:txBody>
      </p:sp>
      <p:sp>
        <p:nvSpPr>
          <p:cNvPr id="7" name="Shape 3897"/>
          <p:cNvSpPr txBox="1">
            <a:spLocks noGrp="1"/>
          </p:cNvSpPr>
          <p:nvPr>
            <p:ph type="body" idx="1"/>
          </p:nvPr>
        </p:nvSpPr>
        <p:spPr>
          <a:xfrm>
            <a:off x="640231" y="1340219"/>
            <a:ext cx="3242400" cy="17582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r-Latn-RS" sz="1400" b="1" dirty="0" smtClean="0"/>
              <a:t>Rekapitulacija</a:t>
            </a:r>
          </a:p>
          <a:p>
            <a:pPr marL="285750" indent="-285750"/>
            <a:r>
              <a:rPr lang="sr-Latn-RS" sz="1400" dirty="0"/>
              <a:t>Hardver: Raspberry Pi i </a:t>
            </a:r>
            <a:r>
              <a:rPr lang="sr-Latn-RS" sz="1400" dirty="0" smtClean="0"/>
              <a:t>Arduino</a:t>
            </a:r>
            <a:endParaRPr lang="en-US" sz="1400" b="1" dirty="0" smtClean="0"/>
          </a:p>
          <a:p>
            <a:pPr marL="285750" indent="-285750"/>
            <a:r>
              <a:rPr lang="sr-Latn-RS" sz="1400" dirty="0" smtClean="0"/>
              <a:t>Udaljeno upravljanje</a:t>
            </a:r>
            <a:endParaRPr lang="sr-Latn-RS" sz="1400" dirty="0"/>
          </a:p>
          <a:p>
            <a:pPr marL="285750" indent="-285750"/>
            <a:r>
              <a:rPr lang="sr-Latn-RS" sz="1400" dirty="0" smtClean="0"/>
              <a:t>Myo narukvica</a:t>
            </a:r>
          </a:p>
        </p:txBody>
      </p:sp>
      <p:sp>
        <p:nvSpPr>
          <p:cNvPr id="12" name="Shape 3897"/>
          <p:cNvSpPr txBox="1">
            <a:spLocks noGrp="1"/>
          </p:cNvSpPr>
          <p:nvPr>
            <p:ph type="body" idx="1"/>
          </p:nvPr>
        </p:nvSpPr>
        <p:spPr>
          <a:xfrm>
            <a:off x="3943124" y="1340218"/>
            <a:ext cx="3242400" cy="17582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r-Latn-RS" sz="1400" b="1" dirty="0" smtClean="0"/>
              <a:t>Budući pravci razvoja</a:t>
            </a:r>
            <a:endParaRPr lang="en-US" sz="1400" b="1" dirty="0" smtClean="0"/>
          </a:p>
          <a:p>
            <a:pPr marL="285750" indent="-285750"/>
            <a:r>
              <a:rPr lang="sr-Latn-RS" sz="1400" dirty="0"/>
              <a:t>Dodavanje hardverskih komponenti</a:t>
            </a:r>
          </a:p>
          <a:p>
            <a:pPr marL="285750" indent="-285750"/>
            <a:r>
              <a:rPr lang="sr-Latn-RS" sz="1400" dirty="0"/>
              <a:t>Više korisnika – Potrebna autentikacija</a:t>
            </a:r>
          </a:p>
          <a:p>
            <a:pPr marL="285750" indent="-285750"/>
            <a:r>
              <a:rPr lang="sr-Latn-RS" sz="1400" dirty="0"/>
              <a:t>Obrada slike (OpenCV)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27" y="2627768"/>
            <a:ext cx="3624708" cy="20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rgbClr val="80BFB7"/>
                </a:solidFill>
              </a:rPr>
              <a:t>Hvala na pa</a:t>
            </a:r>
            <a:r>
              <a:rPr lang="sr-Latn-RS" sz="6000" dirty="0">
                <a:solidFill>
                  <a:srgbClr val="80BFB7"/>
                </a:solidFill>
              </a:rPr>
              <a:t>ž</a:t>
            </a:r>
            <a:r>
              <a:rPr lang="en-US" sz="6000" dirty="0" err="1" smtClean="0">
                <a:solidFill>
                  <a:srgbClr val="80BFB7"/>
                </a:solidFill>
              </a:rPr>
              <a:t>nji</a:t>
            </a:r>
            <a:r>
              <a:rPr lang="en" sz="6000" dirty="0" smtClean="0">
                <a:solidFill>
                  <a:srgbClr val="80BFB7"/>
                </a:solidFill>
              </a:rPr>
              <a:t>!</a:t>
            </a:r>
            <a:endParaRPr lang="en" sz="6000" dirty="0">
              <a:solidFill>
                <a:srgbClr val="80BFB7"/>
              </a:solidFill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799" y="2769202"/>
            <a:ext cx="5570275" cy="161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rgbClr val="D3EBD5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>
              <a:solidFill>
                <a:srgbClr val="D3EBD5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sr-Latn-RS" dirty="0" smtClean="0">
                <a:solidFill>
                  <a:srgbClr val="D3EBD5"/>
                </a:solidFill>
              </a:rPr>
              <a:t>https</a:t>
            </a:r>
            <a:r>
              <a:rPr lang="sr-Latn-RS" dirty="0">
                <a:solidFill>
                  <a:srgbClr val="D3EBD5"/>
                </a:solidFill>
              </a:rPr>
              <a:t>://github.com/stojadin2701/Myobot</a:t>
            </a:r>
            <a:endParaRPr lang="en" dirty="0">
              <a:solidFill>
                <a:srgbClr val="D3E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68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640231" y="264385"/>
            <a:ext cx="67611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Uvod</a:t>
            </a:r>
            <a:endParaRPr lang="en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1" y="1256334"/>
            <a:ext cx="3132000" cy="2729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3603"/>
          <a:stretch/>
        </p:blipFill>
        <p:spPr>
          <a:xfrm>
            <a:off x="4197029" y="1256849"/>
            <a:ext cx="3387896" cy="27288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78111" y="2427125"/>
            <a:ext cx="486058" cy="387732"/>
          </a:xfrm>
          <a:prstGeom prst="rightArrow">
            <a:avLst>
              <a:gd name="adj1" fmla="val 50000"/>
              <a:gd name="adj2" fmla="val 486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0" name="TextBox 9"/>
          <p:cNvSpPr txBox="1"/>
          <p:nvPr/>
        </p:nvSpPr>
        <p:spPr>
          <a:xfrm>
            <a:off x="683041" y="4022484"/>
            <a:ext cx="239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1597F"/>
                </a:solidFill>
                <a:latin typeface="Titillium Web Light" panose="020B0604020202020204" charset="-18"/>
              </a:rPr>
              <a:t>Tesla, 1898, New York</a:t>
            </a:r>
            <a:endParaRPr lang="sr-Latn-RS" dirty="0">
              <a:solidFill>
                <a:srgbClr val="01597F"/>
              </a:solidFill>
              <a:latin typeface="Titillium Web Light" panose="020B0604020202020204" charset="-1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4767" y="4014370"/>
            <a:ext cx="239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1597F"/>
                </a:solidFill>
                <a:latin typeface="Titillium Web Light" panose="020B0604020202020204" charset="-18"/>
              </a:rPr>
              <a:t>Curiosity, 2012, Mars</a:t>
            </a:r>
            <a:endParaRPr lang="sr-Latn-RS" dirty="0">
              <a:solidFill>
                <a:srgbClr val="01597F"/>
              </a:solidFill>
              <a:latin typeface="Titillium Web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486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299" y="1223354"/>
            <a:ext cx="6761100" cy="29276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sr-Latn-RS" sz="2000" dirty="0"/>
              <a:t>Istraživanje trendova </a:t>
            </a:r>
            <a:r>
              <a:rPr lang="en-US" sz="2000" dirty="0" smtClean="0"/>
              <a:t>u </a:t>
            </a:r>
            <a:r>
              <a:rPr lang="en-US" sz="2000" dirty="0" err="1" smtClean="0"/>
              <a:t>izradi</a:t>
            </a:r>
            <a:r>
              <a:rPr lang="en-US" sz="2000" dirty="0" smtClean="0"/>
              <a:t> </a:t>
            </a:r>
            <a:r>
              <a:rPr lang="en-US" sz="2000" dirty="0" err="1" smtClean="0"/>
              <a:t>robotskih</a:t>
            </a:r>
            <a:r>
              <a:rPr lang="en-US" sz="2000" dirty="0" smtClean="0"/>
              <a:t> </a:t>
            </a:r>
            <a:r>
              <a:rPr lang="en-US" sz="2000" dirty="0" err="1" smtClean="0"/>
              <a:t>platformi</a:t>
            </a:r>
            <a:endParaRPr lang="sr-Latn-RS" sz="2000" dirty="0" smtClean="0"/>
          </a:p>
          <a:p>
            <a:pPr marL="457200" lvl="0" indent="-228600"/>
            <a:endParaRPr lang="en-US" sz="2000" dirty="0" smtClean="0"/>
          </a:p>
          <a:p>
            <a:pPr marL="457200" lvl="0" indent="-228600"/>
            <a:r>
              <a:rPr lang="en-US" sz="2000" dirty="0" err="1" smtClean="0"/>
              <a:t>Testiranje</a:t>
            </a:r>
            <a:r>
              <a:rPr lang="en-US" sz="2000" dirty="0" smtClean="0"/>
              <a:t> </a:t>
            </a:r>
            <a:r>
              <a:rPr lang="en-US" sz="2000" dirty="0" err="1" smtClean="0"/>
              <a:t>dostupnih</a:t>
            </a:r>
            <a:r>
              <a:rPr lang="en-US" sz="2000" dirty="0" smtClean="0"/>
              <a:t> </a:t>
            </a:r>
            <a:r>
              <a:rPr lang="en-US" sz="2000" dirty="0" err="1" smtClean="0"/>
              <a:t>tehnologija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komponenata</a:t>
            </a:r>
            <a:r>
              <a:rPr lang="en-US" sz="2000" dirty="0" smtClean="0"/>
              <a:t> </a:t>
            </a:r>
            <a:r>
              <a:rPr lang="en-US" sz="2000" dirty="0" err="1" smtClean="0"/>
              <a:t>pri</a:t>
            </a:r>
            <a:r>
              <a:rPr lang="en-US" sz="2000" dirty="0" smtClean="0"/>
              <a:t> </a:t>
            </a:r>
            <a:r>
              <a:rPr lang="en-US" sz="2000" dirty="0" err="1" smtClean="0"/>
              <a:t>kreiranju</a:t>
            </a:r>
            <a:r>
              <a:rPr lang="en-US" sz="2000" dirty="0" smtClean="0"/>
              <a:t> </a:t>
            </a:r>
            <a:r>
              <a:rPr lang="en-US" sz="2000" dirty="0" err="1" smtClean="0"/>
              <a:t>prototipa</a:t>
            </a:r>
            <a:r>
              <a:rPr lang="en-US" sz="2000" dirty="0" smtClean="0"/>
              <a:t> </a:t>
            </a:r>
            <a:r>
              <a:rPr lang="en-US" sz="2000" dirty="0" err="1" smtClean="0"/>
              <a:t>sistema</a:t>
            </a:r>
            <a:endParaRPr lang="sr-Latn-RS" sz="2000" dirty="0" smtClean="0"/>
          </a:p>
          <a:p>
            <a:pPr marL="457200" lvl="0" indent="-228600"/>
            <a:endParaRPr lang="en-US" sz="2000" dirty="0" smtClean="0"/>
          </a:p>
          <a:p>
            <a:pPr marL="457200" lvl="0" indent="-228600"/>
            <a:r>
              <a:rPr lang="en-US" sz="2000" dirty="0" err="1" smtClean="0"/>
              <a:t>Istra</a:t>
            </a:r>
            <a:r>
              <a:rPr lang="sr-Latn-RS" sz="2000" dirty="0" smtClean="0"/>
              <a:t>živanje mogućnosti primene različitih tehnika udaljenog upravljanja</a:t>
            </a:r>
          </a:p>
          <a:p>
            <a:pPr marL="457200" lvl="0" indent="-228600"/>
            <a:endParaRPr lang="sr-Latn-RS" sz="2000" dirty="0" smtClean="0"/>
          </a:p>
          <a:p>
            <a:pPr marL="457200" lvl="0" indent="-228600"/>
            <a:r>
              <a:rPr lang="sr-Latn-RS" sz="2000" dirty="0" smtClean="0"/>
              <a:t>Primena kreirane platforme u promenljivom okruženju</a:t>
            </a:r>
            <a:endParaRPr lang="en-US" sz="2000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r>
              <a:rPr lang="en" dirty="0"/>
              <a:t>/21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sp>
        <p:nvSpPr>
          <p:cNvPr id="6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Ciljevi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760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299" y="1217007"/>
            <a:ext cx="6761100" cy="291716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sr-Latn-RS" sz="2000" dirty="0" smtClean="0"/>
              <a:t>Kretanje platforme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r-Latn-RS" sz="2000" dirty="0" smtClean="0"/>
              <a:t>Komunikacija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sr-Latn-RS" sz="2000" dirty="0" smtClean="0"/>
              <a:t>Načini upravljanja</a:t>
            </a:r>
            <a:endParaRPr lang="en" sz="2000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r>
              <a:rPr lang="en" dirty="0"/>
              <a:t>/21</a:t>
            </a:r>
          </a:p>
        </p:txBody>
      </p:sp>
      <p:sp>
        <p:nvSpPr>
          <p:cNvPr id="7" name="Rectangle 6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sp>
        <p:nvSpPr>
          <p:cNvPr id="6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Pregled postojećih rešenja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501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r-Latn-RS" b="1" dirty="0" smtClean="0"/>
              <a:t>Točkovi</a:t>
            </a:r>
          </a:p>
          <a:p>
            <a:pPr marL="285750" indent="-285750"/>
            <a:r>
              <a:rPr lang="sr-Latn-RS" dirty="0" smtClean="0"/>
              <a:t>Najpopularniji vid kretanja</a:t>
            </a:r>
          </a:p>
          <a:p>
            <a:pPr marL="285750" indent="-285750"/>
            <a:r>
              <a:rPr lang="sr-Latn-RS" dirty="0" smtClean="0"/>
              <a:t>Mala složenost i cena</a:t>
            </a:r>
          </a:p>
          <a:p>
            <a:pPr marL="285750" indent="-285750"/>
            <a:r>
              <a:rPr lang="sr-Latn-RS" dirty="0" smtClean="0"/>
              <a:t>Mnogo izbora</a:t>
            </a:r>
          </a:p>
          <a:p>
            <a:pPr marL="285750" indent="-285750"/>
            <a:endParaRPr lang="sr-Latn-RS" dirty="0"/>
          </a:p>
          <a:p>
            <a:pPr marL="285750" indent="-285750"/>
            <a:r>
              <a:rPr lang="en-US" dirty="0" err="1" smtClean="0"/>
              <a:t>Nisu</a:t>
            </a:r>
            <a:r>
              <a:rPr lang="en-US" dirty="0" smtClean="0"/>
              <a:t> </a:t>
            </a:r>
            <a:r>
              <a:rPr lang="en-US" dirty="0" err="1" smtClean="0"/>
              <a:t>pogodni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podloge</a:t>
            </a:r>
            <a:endParaRPr lang="sr-Latn-RS"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2975569" y="1755475"/>
            <a:ext cx="2212894" cy="309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r-Latn-RS" b="1" dirty="0" smtClean="0"/>
              <a:t>Gusenice</a:t>
            </a:r>
          </a:p>
          <a:p>
            <a:pPr marL="285750" indent="-285750"/>
            <a:r>
              <a:rPr lang="sr-Latn-RS" dirty="0" smtClean="0"/>
              <a:t>Veći kontakt sa podlogom</a:t>
            </a:r>
          </a:p>
          <a:p>
            <a:pPr marL="285750" indent="-285750"/>
            <a:r>
              <a:rPr lang="sr-Latn-RS" dirty="0" smtClean="0"/>
              <a:t>Bolje raspoređivanje težine platforme</a:t>
            </a:r>
          </a:p>
          <a:p>
            <a:pPr marL="285750" indent="-285750"/>
            <a:endParaRPr lang="sr-Latn-RS" dirty="0"/>
          </a:p>
          <a:p>
            <a:pPr marL="285750" indent="-285750"/>
            <a:r>
              <a:rPr lang="sr-Latn-RS" dirty="0" smtClean="0"/>
              <a:t>Mehanička kompleksnost</a:t>
            </a:r>
            <a:endParaRPr lang="en-US" dirty="0"/>
          </a:p>
          <a:p>
            <a:pPr marL="285750" indent="-285750"/>
            <a:r>
              <a:rPr lang="en-US" dirty="0" smtClean="0"/>
              <a:t>Manji</a:t>
            </a:r>
            <a:r>
              <a:rPr lang="sr-Latn-RS" dirty="0"/>
              <a:t> </a:t>
            </a:r>
            <a:r>
              <a:rPr lang="sr-Latn-RS" dirty="0" smtClean="0"/>
              <a:t>izbor</a:t>
            </a:r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r-Latn-RS" b="1" dirty="0" smtClean="0"/>
              <a:t>Noge</a:t>
            </a:r>
          </a:p>
          <a:p>
            <a:pPr marL="285750" indent="-285750"/>
            <a:r>
              <a:rPr lang="en-US" dirty="0" err="1" smtClean="0"/>
              <a:t>Naj</a:t>
            </a:r>
            <a:r>
              <a:rPr lang="sr-Latn-RS" dirty="0" smtClean="0"/>
              <a:t>češće dve, četiri ili šest nogu</a:t>
            </a:r>
          </a:p>
          <a:p>
            <a:pPr marL="285750" indent="-285750"/>
            <a:r>
              <a:rPr lang="sr-Latn-RS" dirty="0" smtClean="0"/>
              <a:t>Bolje zaobilaženje prepreka</a:t>
            </a:r>
          </a:p>
          <a:p>
            <a:pPr marL="285750" indent="-285750"/>
            <a:endParaRPr lang="sr-Latn-RS" dirty="0"/>
          </a:p>
          <a:p>
            <a:pPr marL="285750" indent="-285750"/>
            <a:r>
              <a:rPr lang="sr-Latn-RS" dirty="0" smtClean="0"/>
              <a:t>Mnogo veća složenost</a:t>
            </a:r>
          </a:p>
          <a:p>
            <a:pPr marL="285750" indent="-285750"/>
            <a:r>
              <a:rPr lang="sr-Latn-RS" dirty="0" smtClean="0"/>
              <a:t>Viša cena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r>
              <a:rPr lang="en" dirty="0"/>
              <a:t>/21</a:t>
            </a:r>
          </a:p>
        </p:txBody>
      </p:sp>
      <p:sp>
        <p:nvSpPr>
          <p:cNvPr id="8" name="Rectangle 7"/>
          <p:cNvSpPr/>
          <p:nvPr/>
        </p:nvSpPr>
        <p:spPr>
          <a:xfrm>
            <a:off x="1512161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0" y="2088575"/>
            <a:ext cx="2283418" cy="17125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77" y="2041223"/>
            <a:ext cx="2538297" cy="18072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50" y="1476431"/>
            <a:ext cx="1957901" cy="2936852"/>
          </a:xfrm>
          <a:prstGeom prst="rect">
            <a:avLst/>
          </a:prstGeom>
        </p:spPr>
      </p:pic>
      <p:sp>
        <p:nvSpPr>
          <p:cNvPr id="12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Kretanje platforme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533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267855"/>
            <a:ext cx="3242400" cy="15345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r-Latn-RS" sz="1400" b="1" dirty="0" smtClean="0"/>
              <a:t>Žičana</a:t>
            </a:r>
            <a:endParaRPr lang="en-US" sz="1400" b="1" dirty="0" smtClean="0"/>
          </a:p>
          <a:p>
            <a:pPr marL="285750" indent="-285750"/>
            <a:r>
              <a:rPr lang="sr-Latn-RS" sz="1400" dirty="0" smtClean="0"/>
              <a:t>Pouzdan prenos podataka</a:t>
            </a:r>
          </a:p>
          <a:p>
            <a:pPr marL="285750" indent="-285750"/>
            <a:r>
              <a:rPr lang="sr-Latn-RS" sz="1400" dirty="0" smtClean="0"/>
              <a:t>Napajanje preko žice</a:t>
            </a:r>
          </a:p>
          <a:p>
            <a:pPr marL="285750" indent="-285750"/>
            <a:endParaRPr lang="sr-Latn-RS" sz="1400" dirty="0"/>
          </a:p>
          <a:p>
            <a:pPr marL="285750" indent="-285750"/>
            <a:r>
              <a:rPr lang="sr-Latn-RS" sz="1400" dirty="0" smtClean="0"/>
              <a:t>Mala udaljenost</a:t>
            </a:r>
          </a:p>
          <a:p>
            <a:pPr marL="285750" indent="-285750"/>
            <a:r>
              <a:rPr lang="sr-Latn-RS" sz="1400" dirty="0" smtClean="0"/>
              <a:t>Zapetljavanje žice</a:t>
            </a:r>
          </a:p>
          <a:p>
            <a:pPr marL="285750" indent="-285750"/>
            <a:endParaRPr lang="en" sz="1400" dirty="0"/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267855"/>
            <a:ext cx="3242400" cy="15345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r-Latn-RS" sz="1400" b="1" dirty="0" smtClean="0"/>
              <a:t>Radio</a:t>
            </a:r>
          </a:p>
          <a:p>
            <a:pPr marL="285750" indent="-285750"/>
            <a:r>
              <a:rPr lang="sr-Latn-RS" sz="1400" dirty="0" smtClean="0"/>
              <a:t>Najjednostavniji vid bežične kontrole</a:t>
            </a:r>
          </a:p>
          <a:p>
            <a:pPr marL="285750" indent="-285750"/>
            <a:r>
              <a:rPr lang="sr-Latn-RS" sz="1400" dirty="0" smtClean="0"/>
              <a:t>Veoma velike udaljenosti</a:t>
            </a:r>
          </a:p>
          <a:p>
            <a:pPr marL="285750" indent="-285750"/>
            <a:endParaRPr lang="sr-Latn-RS" sz="1400" dirty="0"/>
          </a:p>
          <a:p>
            <a:pPr marL="285750" indent="-285750"/>
            <a:r>
              <a:rPr lang="sr-Latn-RS" sz="1400" dirty="0" smtClean="0"/>
              <a:t>Mala brzina prenosa</a:t>
            </a:r>
          </a:p>
          <a:p>
            <a:pPr marL="285750" indent="-285750"/>
            <a:r>
              <a:rPr lang="sr-Latn-RS" sz="1400" dirty="0" smtClean="0"/>
              <a:t>Interferencija signala</a:t>
            </a:r>
            <a:endParaRPr lang="en" sz="1400" dirty="0"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r>
              <a:rPr lang="en" dirty="0"/>
              <a:t>/21</a:t>
            </a:r>
          </a:p>
        </p:txBody>
      </p:sp>
      <p:sp>
        <p:nvSpPr>
          <p:cNvPr id="6" name="Shape 3897"/>
          <p:cNvSpPr txBox="1">
            <a:spLocks/>
          </p:cNvSpPr>
          <p:nvPr/>
        </p:nvSpPr>
        <p:spPr>
          <a:xfrm>
            <a:off x="718300" y="3144483"/>
            <a:ext cx="3242400" cy="13818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▪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Font typeface="Titillium Web Light"/>
              <a:buNone/>
            </a:pPr>
            <a:r>
              <a:rPr lang="sr-Latn-RS" sz="1400" b="1" dirty="0" smtClean="0"/>
              <a:t>Bluetooth</a:t>
            </a:r>
            <a:endParaRPr lang="sr-Latn-RS" sz="1400" dirty="0"/>
          </a:p>
          <a:p>
            <a:pPr marL="285750" indent="-285750"/>
            <a:r>
              <a:rPr lang="sr-Latn-RS" sz="1400" dirty="0" smtClean="0"/>
              <a:t>Direktno uparivanje dva uređaja</a:t>
            </a:r>
          </a:p>
          <a:p>
            <a:pPr marL="285750" indent="-285750"/>
            <a:r>
              <a:rPr lang="sr-Latn-RS" sz="1400" dirty="0" smtClean="0"/>
              <a:t>Veća brzina prenosa u odnosu na običnu radio komunikaciju</a:t>
            </a:r>
          </a:p>
          <a:p>
            <a:pPr marL="285750" indent="-285750"/>
            <a:endParaRPr lang="sr-Latn-RS" sz="1400" dirty="0"/>
          </a:p>
          <a:p>
            <a:pPr marL="285750" indent="-285750"/>
            <a:r>
              <a:rPr lang="sr-Latn-RS" sz="1400" dirty="0" smtClean="0"/>
              <a:t>Drastično smanjen domet (10 m)</a:t>
            </a:r>
          </a:p>
        </p:txBody>
      </p:sp>
      <p:sp>
        <p:nvSpPr>
          <p:cNvPr id="7" name="Shape 3899"/>
          <p:cNvSpPr txBox="1">
            <a:spLocks/>
          </p:cNvSpPr>
          <p:nvPr/>
        </p:nvSpPr>
        <p:spPr>
          <a:xfrm>
            <a:off x="4156071" y="3144483"/>
            <a:ext cx="3698559" cy="1434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▪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Font typeface="Titillium Web Light"/>
              <a:buNone/>
            </a:pPr>
            <a:r>
              <a:rPr lang="sr-Latn-RS" sz="1400" b="1" dirty="0" smtClean="0"/>
              <a:t>Wi</a:t>
            </a:r>
            <a:r>
              <a:rPr lang="en-US" sz="1400" b="1" dirty="0" smtClean="0"/>
              <a:t>-Fi</a:t>
            </a:r>
            <a:endParaRPr lang="sr-Latn-RS" sz="1400" b="1" dirty="0"/>
          </a:p>
          <a:p>
            <a:pPr marL="285750" indent="-285750"/>
            <a:r>
              <a:rPr lang="sr-Latn-RS" sz="1400" dirty="0" smtClean="0"/>
              <a:t>Vrlo </a:t>
            </a:r>
            <a:r>
              <a:rPr lang="sr-Latn-RS" sz="1400" dirty="0"/>
              <a:t>brz prenos podataka </a:t>
            </a:r>
            <a:r>
              <a:rPr lang="sr-Latn-RS" sz="1400" dirty="0" smtClean="0"/>
              <a:t>(video streaming)</a:t>
            </a:r>
            <a:endParaRPr lang="sr-Latn-RS" sz="1400" b="1" dirty="0" smtClean="0"/>
          </a:p>
          <a:p>
            <a:pPr marL="285750" indent="-285750"/>
            <a:r>
              <a:rPr lang="sr-Latn-RS" sz="1400" dirty="0" smtClean="0"/>
              <a:t>Internet</a:t>
            </a:r>
          </a:p>
          <a:p>
            <a:pPr marL="285750" indent="-285750"/>
            <a:endParaRPr lang="sr-Latn-RS" sz="1400" dirty="0"/>
          </a:p>
          <a:p>
            <a:pPr marL="285750" indent="-285750"/>
            <a:r>
              <a:rPr lang="sr-Latn-RS" sz="1400" dirty="0" smtClean="0"/>
              <a:t>Zahteva postojanje bežične mreže</a:t>
            </a:r>
          </a:p>
          <a:p>
            <a:pPr marL="285750" indent="-285750"/>
            <a:r>
              <a:rPr lang="sr-Latn-RS" sz="1400" dirty="0" smtClean="0"/>
              <a:t>Dodatan programerski napor</a:t>
            </a:r>
          </a:p>
          <a:p>
            <a:pPr marL="285750" indent="-285750"/>
            <a:endParaRPr lang="sr-Latn-RS" sz="1400" dirty="0"/>
          </a:p>
          <a:p>
            <a:pPr marL="285750" indent="-285750"/>
            <a:endParaRPr lang="en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15" y="3002328"/>
            <a:ext cx="414000" cy="41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44" y="1141932"/>
            <a:ext cx="468000" cy="46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15" y="1166619"/>
            <a:ext cx="414000" cy="41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44" y="3002328"/>
            <a:ext cx="414000" cy="414000"/>
          </a:xfrm>
          <a:prstGeom prst="rect">
            <a:avLst/>
          </a:prstGeom>
        </p:spPr>
      </p:pic>
      <p:sp>
        <p:nvSpPr>
          <p:cNvPr id="13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Komunikacija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9327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640231" y="1340219"/>
            <a:ext cx="3242400" cy="17582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r-Latn-RS" sz="1400" b="1" dirty="0" smtClean="0"/>
              <a:t>Ručni kontroleri</a:t>
            </a:r>
            <a:endParaRPr lang="en-US" sz="1400" b="1" dirty="0" smtClean="0"/>
          </a:p>
          <a:p>
            <a:pPr marL="285750" indent="-285750"/>
            <a:r>
              <a:rPr lang="sr-Latn-RS" sz="1400" dirty="0" smtClean="0"/>
              <a:t>Najstariji način udaljenog upravljanja</a:t>
            </a:r>
          </a:p>
          <a:p>
            <a:pPr marL="285750" indent="-285750"/>
            <a:r>
              <a:rPr lang="sr-Latn-RS" sz="1400" dirty="0" smtClean="0"/>
              <a:t>Radio transmiteri, džojstici, upravljači iz konzola za video igre</a:t>
            </a:r>
          </a:p>
          <a:p>
            <a:pPr marL="285750" indent="-285750"/>
            <a:r>
              <a:rPr lang="sr-Latn-RS" sz="1400" dirty="0" smtClean="0"/>
              <a:t>Vrlo precizna kontrola platforme</a:t>
            </a:r>
          </a:p>
          <a:p>
            <a:pPr>
              <a:buNone/>
            </a:pPr>
            <a:endParaRPr lang="sr-Latn-RS" sz="1400" dirty="0"/>
          </a:p>
          <a:p>
            <a:pPr marL="285750" indent="-285750"/>
            <a:r>
              <a:rPr lang="sr-Latn-RS" sz="1400" dirty="0" smtClean="0"/>
              <a:t>Ograničen broj dugmadi</a:t>
            </a:r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237000" y="1340219"/>
            <a:ext cx="3242400" cy="15345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r-Latn-RS" sz="1400" b="1" dirty="0" smtClean="0"/>
              <a:t>Miš i tastatura</a:t>
            </a:r>
          </a:p>
          <a:p>
            <a:pPr marL="285750" indent="-285750"/>
            <a:r>
              <a:rPr lang="sr-Latn-RS" sz="1400" dirty="0" smtClean="0"/>
              <a:t>Omogućava izdavanje mnogo većeg broja komandi</a:t>
            </a:r>
          </a:p>
          <a:p>
            <a:pPr marL="285750" indent="-285750"/>
            <a:endParaRPr lang="sr-Latn-RS" sz="1400" dirty="0"/>
          </a:p>
          <a:p>
            <a:pPr marL="285750" indent="-285750"/>
            <a:r>
              <a:rPr lang="sr-Latn-RS" sz="1400" dirty="0" smtClean="0"/>
              <a:t>Zahteva PC kao posrednika</a:t>
            </a:r>
          </a:p>
          <a:p>
            <a:pPr marL="285750" indent="-285750"/>
            <a:r>
              <a:rPr lang="sr-Latn-RS" sz="1400" dirty="0" smtClean="0"/>
              <a:t>Preciznost kontrole smanjena</a:t>
            </a:r>
            <a:endParaRPr lang="en" sz="1400" dirty="0"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8</a:t>
            </a:fld>
            <a:r>
              <a:rPr lang="en" dirty="0"/>
              <a:t>/21</a:t>
            </a:r>
          </a:p>
        </p:txBody>
      </p:sp>
      <p:sp>
        <p:nvSpPr>
          <p:cNvPr id="6" name="Rectangle 5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 b="15045"/>
          <a:stretch/>
        </p:blipFill>
        <p:spPr>
          <a:xfrm>
            <a:off x="1026316" y="2997735"/>
            <a:ext cx="1944889" cy="1333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7742"/>
          <a:stretch/>
        </p:blipFill>
        <p:spPr>
          <a:xfrm>
            <a:off x="4545009" y="2834562"/>
            <a:ext cx="3043296" cy="1272941"/>
          </a:xfrm>
          <a:prstGeom prst="rect">
            <a:avLst/>
          </a:prstGeom>
        </p:spPr>
      </p:pic>
      <p:sp>
        <p:nvSpPr>
          <p:cNvPr id="14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Načini upravljanja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3989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184510" y="1419975"/>
            <a:ext cx="2179200" cy="18692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Leap Motion</a:t>
            </a:r>
          </a:p>
          <a:p>
            <a:r>
              <a:rPr lang="sr-Latn-RS" dirty="0" smtClean="0"/>
              <a:t> niz senzora prepoznaje položaje šake</a:t>
            </a:r>
            <a:r>
              <a:rPr lang="en-US" dirty="0" smtClean="0"/>
              <a:t> </a:t>
            </a:r>
            <a:r>
              <a:rPr lang="pl-PL" dirty="0" smtClean="0"/>
              <a:t>i pokrete </a:t>
            </a:r>
            <a:r>
              <a:rPr lang="pl-PL" dirty="0"/>
              <a:t>prstiju bez </a:t>
            </a:r>
            <a:r>
              <a:rPr lang="pl-PL" dirty="0" smtClean="0"/>
              <a:t>fizičkog </a:t>
            </a:r>
            <a:r>
              <a:rPr lang="pl-PL" dirty="0"/>
              <a:t>kontakta</a:t>
            </a:r>
            <a:endParaRPr lang="en"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2839225" y="1419975"/>
            <a:ext cx="2179200" cy="18692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Kinect</a:t>
            </a:r>
            <a:endParaRPr lang="sr-Latn-RS" b="1" dirty="0" smtClean="0"/>
          </a:p>
          <a:p>
            <a:r>
              <a:rPr lang="pl-PL" dirty="0" smtClean="0"/>
              <a:t> pomoću </a:t>
            </a:r>
            <a:r>
              <a:rPr lang="pl-PL" dirty="0"/>
              <a:t>kamera i infracrvenih senzora prepoznaje pokrete korisnika u prostoru</a:t>
            </a:r>
            <a:endParaRPr lang="en" b="1"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283353" y="1419976"/>
            <a:ext cx="2179200" cy="18692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Myo</a:t>
            </a:r>
            <a:endParaRPr lang="en" b="1" dirty="0"/>
          </a:p>
          <a:p>
            <a:r>
              <a:rPr lang="sr-Latn-RS" dirty="0" smtClean="0"/>
              <a:t> narukvica koja tumači električne impulse koje </a:t>
            </a:r>
            <a:r>
              <a:rPr lang="sr-Latn-RS" dirty="0"/>
              <a:t>proizvode </a:t>
            </a:r>
            <a:r>
              <a:rPr lang="sr-Latn-RS" dirty="0" smtClean="0"/>
              <a:t>mišići </a:t>
            </a:r>
            <a:r>
              <a:rPr lang="sr-Latn-RS" dirty="0"/>
              <a:t>ruke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r>
              <a:rPr lang="en" dirty="0"/>
              <a:t>/21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6"/>
          <a:stretch/>
        </p:blipFill>
        <p:spPr>
          <a:xfrm>
            <a:off x="127362" y="2931204"/>
            <a:ext cx="2293496" cy="1523844"/>
          </a:xfrm>
          <a:prstGeom prst="rect">
            <a:avLst/>
          </a:prstGeom>
        </p:spPr>
      </p:pic>
      <p:sp>
        <p:nvSpPr>
          <p:cNvPr id="8" name="Shape 3870"/>
          <p:cNvSpPr txBox="1">
            <a:spLocks/>
          </p:cNvSpPr>
          <p:nvPr/>
        </p:nvSpPr>
        <p:spPr>
          <a:xfrm>
            <a:off x="640231" y="26438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sr-Latn-RS" dirty="0" smtClean="0"/>
              <a:t>Načini upravljanja</a:t>
            </a:r>
            <a:endParaRPr lang="en" dirty="0"/>
          </a:p>
        </p:txBody>
      </p:sp>
      <p:sp>
        <p:nvSpPr>
          <p:cNvPr id="9" name="Rectangle 8"/>
          <p:cNvSpPr/>
          <p:nvPr/>
        </p:nvSpPr>
        <p:spPr>
          <a:xfrm>
            <a:off x="1512135" y="4778500"/>
            <a:ext cx="517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rgbClr val="01597F"/>
                </a:solidFill>
                <a:latin typeface="Dosis Light" panose="020B0604020202020204" charset="-18"/>
              </a:rPr>
              <a:t>Razvoj sistema za udaljeno upravljanje robotskom platformom</a:t>
            </a:r>
            <a:endParaRPr lang="sr-Latn-RS" sz="1200" dirty="0">
              <a:solidFill>
                <a:srgbClr val="01597F"/>
              </a:solidFill>
              <a:latin typeface="Dosis Light" panose="020B0604020202020204" charset="-1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0"/>
          <a:stretch/>
        </p:blipFill>
        <p:spPr>
          <a:xfrm>
            <a:off x="2599984" y="2931204"/>
            <a:ext cx="2504242" cy="1523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/>
          <a:stretch/>
        </p:blipFill>
        <p:spPr>
          <a:xfrm flipH="1">
            <a:off x="5283353" y="2931204"/>
            <a:ext cx="2447554" cy="1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6" grpId="0" uiExpand="1" build="p"/>
      <p:bldP spid="3907" grpId="0" uiExpand="1" build="p"/>
    </p:bld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562</Words>
  <Application>Microsoft Office PowerPoint</Application>
  <PresentationFormat>On-screen Show (16:9)</PresentationFormat>
  <Paragraphs>178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Dosis Light</vt:lpstr>
      <vt:lpstr>Arial</vt:lpstr>
      <vt:lpstr>Titillium Web Light</vt:lpstr>
      <vt:lpstr>Mowbray template</vt:lpstr>
      <vt:lpstr>Razvoj sistema za udaljeno upravljanje robotskom platformom</vt:lpstr>
      <vt:lpstr>Sadržaj</vt:lpstr>
      <vt:lpstr>Uvod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Nemanja Stojoski</cp:lastModifiedBy>
  <cp:revision>60</cp:revision>
  <dcterms:modified xsi:type="dcterms:W3CDTF">2017-07-13T07:47:23Z</dcterms:modified>
</cp:coreProperties>
</file>